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71" r:id="rId3"/>
    <p:sldId id="272" r:id="rId4"/>
    <p:sldId id="257" r:id="rId5"/>
    <p:sldId id="260" r:id="rId6"/>
    <p:sldId id="259" r:id="rId7"/>
    <p:sldId id="269" r:id="rId8"/>
    <p:sldId id="258" r:id="rId9"/>
    <p:sldId id="263" r:id="rId10"/>
    <p:sldId id="262" r:id="rId11"/>
    <p:sldId id="266" r:id="rId12"/>
    <p:sldId id="265" r:id="rId1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4AE5496-8C2A-4C14-99E6-B8351744FA74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F7B0486-8949-4ECE-856A-47354709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59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41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7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4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24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16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61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7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79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83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54903-2BF1-4FB9-ABC5-0A990DDEF0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8B2F1-52E1-4629-9315-EF7B3BA6D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02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b="1" dirty="0" smtClean="0"/>
              <a:t>2015 Champion Awards</a:t>
            </a:r>
          </a:p>
          <a:p>
            <a:r>
              <a:rPr lang="en-US" b="1" dirty="0" smtClean="0"/>
              <a:t>Illinois 60 by 25 Network</a:t>
            </a:r>
          </a:p>
          <a:p>
            <a:r>
              <a:rPr lang="en-US" b="1" dirty="0" smtClean="0"/>
              <a:t>Leadership Communities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0"/>
            <a:ext cx="5014310" cy="387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0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 Professions Education Consortium of Lake County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5949"/>
            <a:ext cx="8686800" cy="4656917"/>
          </a:xfrm>
        </p:spPr>
        <p:txBody>
          <a:bodyPr>
            <a:normAutofit fontScale="55000" lnSpcReduction="20000"/>
          </a:bodyPr>
          <a:lstStyle/>
          <a:p>
            <a:pPr eaLnBrk="0" hangingPunct="0">
              <a:spcAft>
                <a:spcPts val="1200"/>
              </a:spcAft>
            </a:pPr>
            <a:r>
              <a:rPr lang="en-US" sz="3600" b="1" dirty="0"/>
              <a:t>Community/Region of Focus: </a:t>
            </a:r>
            <a:r>
              <a:rPr lang="en-US" sz="3600" dirty="0"/>
              <a:t>Lake County, with a peripheral focus on Cook and McHenry Counties</a:t>
            </a:r>
          </a:p>
          <a:p>
            <a:pPr eaLnBrk="0" hangingPunct="0">
              <a:spcAft>
                <a:spcPts val="1200"/>
              </a:spcAft>
            </a:pPr>
            <a:r>
              <a:rPr lang="en-US" sz="3600" b="1" dirty="0"/>
              <a:t>Prioritized STEM Industry Clusters: </a:t>
            </a:r>
            <a:r>
              <a:rPr lang="en-US" sz="3600" dirty="0"/>
              <a:t>Health Sciences, </a:t>
            </a:r>
            <a:r>
              <a:rPr lang="en-US" sz="3600" dirty="0" smtClean="0"/>
              <a:t>Information Technology, and Manufacturing</a:t>
            </a:r>
            <a:endParaRPr lang="en-US" sz="3600" dirty="0"/>
          </a:p>
          <a:p>
            <a:pPr eaLnBrk="0" hangingPunct="0"/>
            <a:r>
              <a:rPr lang="en-US" sz="3600" b="1" dirty="0" smtClean="0"/>
              <a:t>Key </a:t>
            </a:r>
            <a:r>
              <a:rPr lang="en-US" sz="3600" b="1" dirty="0"/>
              <a:t>Successes to Date:</a:t>
            </a:r>
          </a:p>
          <a:p>
            <a:pPr lvl="1" eaLnBrk="0" hangingPunct="0"/>
            <a:r>
              <a:rPr lang="en-US" sz="3300" dirty="0"/>
              <a:t>Launch of North Chicago’s Healthcare Careers Pathways Academy</a:t>
            </a:r>
          </a:p>
          <a:p>
            <a:pPr lvl="1" eaLnBrk="0" hangingPunct="0"/>
            <a:r>
              <a:rPr lang="en-US" sz="3300" dirty="0"/>
              <a:t>Preparing to </a:t>
            </a:r>
            <a:r>
              <a:rPr lang="en-US" sz="3300" dirty="0" smtClean="0"/>
              <a:t>launch North Chicago’s </a:t>
            </a:r>
            <a:r>
              <a:rPr lang="en-US" sz="3300" dirty="0"/>
              <a:t>IT Careers Pathway Academy with </a:t>
            </a:r>
            <a:r>
              <a:rPr lang="en-US" sz="3300" dirty="0" smtClean="0"/>
              <a:t>DePaul</a:t>
            </a:r>
          </a:p>
          <a:p>
            <a:pPr lvl="1" eaLnBrk="0" hangingPunct="0">
              <a:spcAft>
                <a:spcPts val="1200"/>
              </a:spcAft>
            </a:pPr>
            <a:r>
              <a:rPr lang="en-US" sz="3300" dirty="0" smtClean="0"/>
              <a:t>In Waukegan, formalized pathways commitments from key community partners</a:t>
            </a:r>
            <a:endParaRPr lang="en-US" sz="3300" dirty="0"/>
          </a:p>
          <a:p>
            <a:pPr eaLnBrk="0" hangingPunct="0"/>
            <a:r>
              <a:rPr lang="en-US" sz="3600" b="1" dirty="0"/>
              <a:t>Key Activities for Upcoming School Years:</a:t>
            </a:r>
          </a:p>
          <a:p>
            <a:pPr lvl="1" eaLnBrk="0" hangingPunct="0"/>
            <a:r>
              <a:rPr lang="en-US" sz="3300" dirty="0" smtClean="0"/>
              <a:t>Establish advisory committees with education and industry leaders for pathways activities</a:t>
            </a:r>
          </a:p>
          <a:p>
            <a:pPr lvl="1" eaLnBrk="0" hangingPunct="0"/>
            <a:r>
              <a:rPr lang="en-US" sz="3300" dirty="0" smtClean="0"/>
              <a:t>Expand dual credit options for high school students in North Chicago and Waukegan</a:t>
            </a:r>
          </a:p>
          <a:p>
            <a:pPr lvl="1" eaLnBrk="0" hangingPunct="0"/>
            <a:r>
              <a:rPr lang="en-US" sz="3300" dirty="0" smtClean="0"/>
              <a:t>Establish a coach to lead work-based learning and career exploration efforts</a:t>
            </a:r>
            <a:endParaRPr lang="en-US" sz="3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8243"/>
            <a:ext cx="4800600" cy="412069"/>
          </a:xfrm>
          <a:prstGeom prst="rect">
            <a:avLst/>
          </a:prstGeom>
        </p:spPr>
      </p:pic>
      <p:pic>
        <p:nvPicPr>
          <p:cNvPr id="6" name="Picture 5" descr="60by25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3030"/>
            <a:ext cx="1295400" cy="1096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38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Northwest Educational Council </a:t>
            </a:r>
            <a:br>
              <a:rPr lang="en-US" dirty="0" smtClean="0"/>
            </a:br>
            <a:r>
              <a:rPr lang="en-US" dirty="0" smtClean="0"/>
              <a:t>for Student Success (NECSS)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401150"/>
            <a:ext cx="8229600" cy="4830763"/>
          </a:xfrm>
        </p:spPr>
        <p:txBody>
          <a:bodyPr>
            <a:normAutofit fontScale="62500" lnSpcReduction="20000"/>
          </a:bodyPr>
          <a:lstStyle/>
          <a:p>
            <a:pPr eaLnBrk="0" hangingPunct="0">
              <a:spcAft>
                <a:spcPts val="1200"/>
              </a:spcAft>
            </a:pPr>
            <a:r>
              <a:rPr lang="en-US" b="1" dirty="0"/>
              <a:t>Community/Region of Focus: </a:t>
            </a:r>
            <a:r>
              <a:rPr lang="en-US" dirty="0"/>
              <a:t>Harper </a:t>
            </a:r>
            <a:r>
              <a:rPr lang="en-US" dirty="0" smtClean="0"/>
              <a:t>College/EFE </a:t>
            </a:r>
            <a:r>
              <a:rPr lang="en-US" dirty="0"/>
              <a:t>70 regions </a:t>
            </a:r>
          </a:p>
          <a:p>
            <a:pPr eaLnBrk="0" hangingPunct="0">
              <a:spcAft>
                <a:spcPts val="1200"/>
              </a:spcAft>
            </a:pPr>
            <a:r>
              <a:rPr lang="en-US" b="1" dirty="0"/>
              <a:t>Prioritized STEM Industry Clusters: </a:t>
            </a:r>
            <a:r>
              <a:rPr lang="en-US" dirty="0"/>
              <a:t>Advanced Manufacturing, Health Sciences, Information </a:t>
            </a:r>
            <a:r>
              <a:rPr lang="en-US" dirty="0" smtClean="0"/>
              <a:t>Technology</a:t>
            </a:r>
          </a:p>
          <a:p>
            <a:pPr eaLnBrk="0" hangingPunct="0"/>
            <a:r>
              <a:rPr lang="en-US" b="1" dirty="0" smtClean="0"/>
              <a:t>Key </a:t>
            </a:r>
            <a:r>
              <a:rPr lang="en-US" b="1" dirty="0"/>
              <a:t>Successes to Date:</a:t>
            </a:r>
            <a:endParaRPr lang="en-US" dirty="0"/>
          </a:p>
          <a:p>
            <a:pPr lvl="1" eaLnBrk="0" hangingPunct="0"/>
            <a:r>
              <a:rPr lang="en-US" dirty="0" smtClean="0"/>
              <a:t>NECSS established as a secondary and postsecondary regional educational collaborative with governance structure for driving impact</a:t>
            </a:r>
          </a:p>
          <a:p>
            <a:pPr lvl="1" eaLnBrk="0" hangingPunct="0"/>
            <a:r>
              <a:rPr lang="en-US" dirty="0" smtClean="0"/>
              <a:t>Established 41 </a:t>
            </a:r>
            <a:r>
              <a:rPr lang="en-US" dirty="0"/>
              <a:t>programs of study </a:t>
            </a:r>
            <a:r>
              <a:rPr lang="en-US" dirty="0" smtClean="0"/>
              <a:t>with </a:t>
            </a:r>
            <a:r>
              <a:rPr lang="en-US" dirty="0"/>
              <a:t>over 700 industry </a:t>
            </a:r>
            <a:r>
              <a:rPr lang="en-US" dirty="0" smtClean="0"/>
              <a:t>partners</a:t>
            </a:r>
          </a:p>
          <a:p>
            <a:pPr lvl="1" eaLnBrk="0" hangingPunct="0">
              <a:spcAft>
                <a:spcPts val="1200"/>
              </a:spcAft>
            </a:pPr>
            <a:r>
              <a:rPr lang="en-US" dirty="0" smtClean="0"/>
              <a:t>Implemented developmental math course in senior year of high school to </a:t>
            </a:r>
            <a:r>
              <a:rPr lang="en-US" dirty="0"/>
              <a:t>reduce the need for remediation at the college level</a:t>
            </a:r>
          </a:p>
          <a:p>
            <a:pPr eaLnBrk="0" hangingPunct="0"/>
            <a:r>
              <a:rPr lang="en-US" b="1" dirty="0"/>
              <a:t>Key Activities for Upcoming School Years:</a:t>
            </a:r>
            <a:endParaRPr lang="en-US" dirty="0"/>
          </a:p>
          <a:p>
            <a:pPr lvl="1" eaLnBrk="0" hangingPunct="0"/>
            <a:r>
              <a:rPr lang="en-US" dirty="0" smtClean="0"/>
              <a:t>Provide expansive internship opportunities aligned to student career interests </a:t>
            </a:r>
          </a:p>
          <a:p>
            <a:pPr lvl="1" eaLnBrk="0" hangingPunct="0"/>
            <a:r>
              <a:rPr lang="en-US" dirty="0" smtClean="0"/>
              <a:t>Develop a regional secondary/postsecondary data system and dashboard to present </a:t>
            </a:r>
            <a:r>
              <a:rPr lang="en-US" dirty="0"/>
              <a:t>the data</a:t>
            </a:r>
          </a:p>
          <a:p>
            <a:pPr lvl="1" eaLnBrk="0" hangingPunct="0"/>
            <a:r>
              <a:rPr lang="en-US" dirty="0" smtClean="0"/>
              <a:t>Expand </a:t>
            </a:r>
            <a:r>
              <a:rPr lang="en-US" dirty="0"/>
              <a:t>dual credit programs with partnering postsecondary institutions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8243"/>
            <a:ext cx="4800600" cy="412069"/>
          </a:xfrm>
          <a:prstGeom prst="rect">
            <a:avLst/>
          </a:prstGeom>
        </p:spPr>
      </p:pic>
      <p:pic>
        <p:nvPicPr>
          <p:cNvPr id="6" name="Picture 5" descr="60by25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8" y="118730"/>
            <a:ext cx="1295400" cy="1096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164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      Peoria Pathways to Prosperity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62500" lnSpcReduction="20000"/>
          </a:bodyPr>
          <a:lstStyle/>
          <a:p>
            <a:pPr eaLnBrk="0" hangingPunct="0">
              <a:spcAft>
                <a:spcPts val="1200"/>
              </a:spcAft>
            </a:pPr>
            <a:r>
              <a:rPr lang="en-US" b="1" dirty="0"/>
              <a:t>Community/Region of Focus: </a:t>
            </a:r>
            <a:r>
              <a:rPr lang="en-US" dirty="0"/>
              <a:t>Geographic area of Peoria Public Schools</a:t>
            </a:r>
          </a:p>
          <a:p>
            <a:pPr eaLnBrk="0" hangingPunct="0">
              <a:spcAft>
                <a:spcPts val="1200"/>
              </a:spcAft>
            </a:pPr>
            <a:r>
              <a:rPr lang="en-US" b="1" dirty="0"/>
              <a:t>Prioritized STEM Industry Clusters: </a:t>
            </a:r>
            <a:r>
              <a:rPr lang="en-US" dirty="0"/>
              <a:t>Health Sciences, Manufacturing, Information Technology, and Transportation/Distribution/Logistics</a:t>
            </a:r>
          </a:p>
          <a:p>
            <a:pPr eaLnBrk="0" hangingPunct="0"/>
            <a:r>
              <a:rPr lang="en-US" b="1" dirty="0"/>
              <a:t>Key Successes to Date:</a:t>
            </a:r>
            <a:endParaRPr lang="en-US" dirty="0"/>
          </a:p>
          <a:p>
            <a:pPr lvl="1" eaLnBrk="0" hangingPunct="0"/>
            <a:r>
              <a:rPr lang="en-US" dirty="0"/>
              <a:t>Formed one year ago with heavy support from community </a:t>
            </a:r>
            <a:r>
              <a:rPr lang="en-US" dirty="0" smtClean="0"/>
              <a:t>leaders</a:t>
            </a:r>
          </a:p>
          <a:p>
            <a:pPr lvl="1" eaLnBrk="0" hangingPunct="0"/>
            <a:r>
              <a:rPr lang="en-US" dirty="0"/>
              <a:t>Conducted a Pathways to Prosperity Asset </a:t>
            </a:r>
            <a:r>
              <a:rPr lang="en-US" dirty="0" smtClean="0"/>
              <a:t>Mapping</a:t>
            </a:r>
            <a:endParaRPr lang="en-US" dirty="0"/>
          </a:p>
          <a:p>
            <a:pPr lvl="1" eaLnBrk="0" hangingPunct="0">
              <a:spcAft>
                <a:spcPts val="1200"/>
              </a:spcAft>
            </a:pPr>
            <a:r>
              <a:rPr lang="en-US" dirty="0"/>
              <a:t>Received </a:t>
            </a:r>
            <a:r>
              <a:rPr lang="en-US" dirty="0" smtClean="0"/>
              <a:t>grant and national recognition from </a:t>
            </a:r>
            <a:r>
              <a:rPr lang="en-US" dirty="0"/>
              <a:t>American Federation of Teachers to increase career and technical education offerings</a:t>
            </a:r>
          </a:p>
          <a:p>
            <a:pPr eaLnBrk="0" hangingPunct="0"/>
            <a:r>
              <a:rPr lang="en-US" b="1" dirty="0"/>
              <a:t>Key Activities for Upcoming School Years:</a:t>
            </a:r>
            <a:endParaRPr lang="en-US" dirty="0"/>
          </a:p>
          <a:p>
            <a:pPr lvl="1" eaLnBrk="0" hangingPunct="0"/>
            <a:r>
              <a:rPr lang="en-US" dirty="0"/>
              <a:t>Aligning high school curriculum to </a:t>
            </a:r>
            <a:r>
              <a:rPr lang="en-US" dirty="0" smtClean="0"/>
              <a:t>Illinois Central College </a:t>
            </a:r>
            <a:r>
              <a:rPr lang="en-US" dirty="0"/>
              <a:t>applied science programs and employer expectations</a:t>
            </a:r>
          </a:p>
          <a:p>
            <a:pPr lvl="1" eaLnBrk="0" hangingPunct="0"/>
            <a:r>
              <a:rPr lang="en-US" dirty="0"/>
              <a:t>Creation of </a:t>
            </a:r>
            <a:r>
              <a:rPr lang="en-US" dirty="0" smtClean="0"/>
              <a:t>work-­</a:t>
            </a:r>
            <a:r>
              <a:rPr lang="en-US" dirty="0"/>
              <a:t>based learning opportunities by local </a:t>
            </a:r>
            <a:r>
              <a:rPr lang="en-US" dirty="0" smtClean="0"/>
              <a:t>businesses through the Inspire platform</a:t>
            </a:r>
            <a:endParaRPr lang="en-US" dirty="0"/>
          </a:p>
          <a:p>
            <a:pPr lvl="1" eaLnBrk="0" hangingPunct="0"/>
            <a:r>
              <a:rPr lang="en-US" dirty="0" smtClean="0"/>
              <a:t>Implement </a:t>
            </a:r>
            <a:r>
              <a:rPr lang="en-US" dirty="0"/>
              <a:t>the apprentice program Central Illinois Center of Excellence for Secure Software (CICESS), beginning in the fall of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8243"/>
            <a:ext cx="4800600" cy="4120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12" y="115997"/>
            <a:ext cx="1298561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janrmiesse.com/wp-content/uploads/2012/09/old-barns.silos_.aug-co-956x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70"/>
            <a:ext cx="6311380" cy="675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19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quantumshifting.files.wordpress.com/2013/03/silos-at-wo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11839"/>
            <a:ext cx="8876528" cy="674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56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049" name="Picture 1" descr="60by25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70382"/>
            <a:ext cx="2895600" cy="2544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2400" y="41910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2865755" algn="ctr"/>
                <a:tab pos="5731510" algn="r"/>
              </a:tabLst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</a:t>
            </a:r>
            <a:r>
              <a:rPr lang="en-US" sz="24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ing Illinois </a:t>
            </a:r>
            <a:r>
              <a:rPr lang="en-US" sz="2400" b="1" dirty="0" smtClean="0">
                <a:solidFill>
                  <a:srgbClr val="EA68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communities</a:t>
            </a:r>
            <a:r>
              <a:rPr lang="en-US" sz="24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create sustainable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education-to-employment </a:t>
            </a:r>
          </a:p>
          <a:p>
            <a:pPr algn="r">
              <a:tabLst>
                <a:tab pos="2865755" algn="ctr"/>
                <a:tab pos="5731510" algn="r"/>
              </a:tabLst>
            </a:pPr>
            <a:r>
              <a:rPr lang="en-US" sz="24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systems for all students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8243"/>
            <a:ext cx="4800600" cy="41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The </a:t>
            </a:r>
            <a:r>
              <a:rPr lang="en-US" b="1" dirty="0"/>
              <a:t>Illinois 60 by 2025 Network</a:t>
            </a:r>
            <a:r>
              <a:rPr lang="en-US" dirty="0"/>
              <a:t> is an ever-emerging network of communities </a:t>
            </a:r>
            <a:r>
              <a:rPr lang="en-US" dirty="0" smtClean="0"/>
              <a:t>that </a:t>
            </a:r>
            <a:r>
              <a:rPr lang="en-US" dirty="0"/>
              <a:t>are committed to the goal of ensuring that 60% of all adults have a college or career credential </a:t>
            </a:r>
            <a:r>
              <a:rPr lang="en-US" dirty="0" smtClean="0"/>
              <a:t>by 2025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network is designed to meet the needs of communities that are working together to provide rigorous, real world learning in and out of the classroom. </a:t>
            </a:r>
          </a:p>
        </p:txBody>
      </p:sp>
      <p:pic>
        <p:nvPicPr>
          <p:cNvPr id="4" name="Picture 3" descr="60by25-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1371600" cy="129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8243"/>
            <a:ext cx="4800600" cy="41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5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Bringing Communities</a:t>
            </a:r>
            <a:br>
              <a:rPr lang="en-US" b="1" dirty="0" smtClean="0"/>
            </a:br>
            <a:r>
              <a:rPr lang="en-US" b="1" dirty="0" smtClean="0"/>
              <a:t>Together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297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January </a:t>
            </a:r>
            <a:r>
              <a:rPr lang="en-US" dirty="0"/>
              <a:t>2014 </a:t>
            </a:r>
            <a:r>
              <a:rPr lang="en-US" dirty="0" smtClean="0"/>
              <a:t>Conference – East Peoria</a:t>
            </a:r>
          </a:p>
          <a:p>
            <a:r>
              <a:rPr lang="en-US" dirty="0" smtClean="0"/>
              <a:t>January 2015 Conference – Aurora</a:t>
            </a:r>
          </a:p>
          <a:p>
            <a:r>
              <a:rPr lang="en-US" dirty="0" smtClean="0"/>
              <a:t>January 2016 Conference – Springfield</a:t>
            </a:r>
          </a:p>
          <a:p>
            <a:pPr lvl="1"/>
            <a:r>
              <a:rPr lang="en-US" dirty="0" smtClean="0"/>
              <a:t>January 26-27</a:t>
            </a:r>
          </a:p>
          <a:p>
            <a:pPr lvl="1"/>
            <a:r>
              <a:rPr lang="en-US" dirty="0" smtClean="0"/>
              <a:t>Theme: </a:t>
            </a:r>
            <a:r>
              <a:rPr lang="en-US" i="1" dirty="0" smtClean="0"/>
              <a:t>Vision </a:t>
            </a:r>
            <a:r>
              <a:rPr lang="en-US" i="1" dirty="0"/>
              <a:t>to </a:t>
            </a:r>
            <a:r>
              <a:rPr lang="en-US" i="1" dirty="0" smtClean="0"/>
              <a:t>Action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http://www.franchiseopportunitiesjournal.com/wp-content/uploads/2013/06/bigstock-People-on-conference-1298079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75" y="3581400"/>
            <a:ext cx="3886200" cy="2503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8243"/>
            <a:ext cx="4800600" cy="412069"/>
          </a:xfrm>
          <a:prstGeom prst="rect">
            <a:avLst/>
          </a:prstGeom>
        </p:spPr>
      </p:pic>
      <p:pic>
        <p:nvPicPr>
          <p:cNvPr id="6" name="Picture 5" descr="60by25-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371600" cy="129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39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Leadership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/>
              <a:t>Documented partnership </a:t>
            </a:r>
            <a:r>
              <a:rPr lang="en-US" sz="2800" dirty="0" smtClean="0"/>
              <a:t>involving employers, education, municipal leadership, &amp; community-based organizations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/>
              <a:t>Defined community </a:t>
            </a:r>
            <a:r>
              <a:rPr lang="en-US" sz="2800" dirty="0" smtClean="0"/>
              <a:t>of focus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/>
              <a:t>Prioritized STEM industry clusters </a:t>
            </a:r>
            <a:r>
              <a:rPr lang="en-US" sz="2800" dirty="0" smtClean="0"/>
              <a:t>for career pathway systems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b="1" dirty="0" smtClean="0"/>
              <a:t>Identified lead intermediary </a:t>
            </a:r>
            <a:r>
              <a:rPr lang="en-US" sz="2800" dirty="0" smtClean="0"/>
              <a:t>organization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Initial plan </a:t>
            </a:r>
            <a:r>
              <a:rPr lang="en-US" sz="2800" dirty="0" smtClean="0"/>
              <a:t>for major activities</a:t>
            </a:r>
            <a:endParaRPr lang="en-US" sz="2800" dirty="0"/>
          </a:p>
        </p:txBody>
      </p:sp>
      <p:pic>
        <p:nvPicPr>
          <p:cNvPr id="4" name="Picture 3" descr="60by25-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491" y="198438"/>
            <a:ext cx="1371600" cy="129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8243"/>
            <a:ext cx="4800600" cy="41206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562600" y="1493838"/>
            <a:ext cx="3124200" cy="46021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Aurora Regional Pathways to Prosperity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East Side Aligned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Health Professions Education Consortium of Lake County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Northwest Educational Council for Student Success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Peoria Pathways to Prosperity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064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Aurora Regional </a:t>
            </a:r>
            <a:br>
              <a:rPr lang="en-US" dirty="0" smtClean="0"/>
            </a:br>
            <a:r>
              <a:rPr lang="en-US" dirty="0" smtClean="0"/>
              <a:t>Pathways to Prosperity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Community/Region of Focus: </a:t>
            </a:r>
            <a:r>
              <a:rPr lang="en-US" dirty="0"/>
              <a:t>Municipal boundaries of the City of Aurora</a:t>
            </a:r>
            <a:endParaRPr lang="en-US" b="1" dirty="0" smtClean="0"/>
          </a:p>
          <a:p>
            <a:pPr>
              <a:spcAft>
                <a:spcPts val="1200"/>
              </a:spcAft>
            </a:pPr>
            <a:r>
              <a:rPr lang="en-US" b="1" dirty="0" smtClean="0"/>
              <a:t>Prioritized </a:t>
            </a:r>
            <a:r>
              <a:rPr lang="en-US" b="1" dirty="0"/>
              <a:t>STEM Industry Clusters: </a:t>
            </a:r>
            <a:r>
              <a:rPr lang="en-US" dirty="0"/>
              <a:t>Manufacturing, Health Sciences, IT </a:t>
            </a:r>
            <a:endParaRPr lang="en-US" dirty="0" smtClean="0"/>
          </a:p>
          <a:p>
            <a:r>
              <a:rPr lang="en-US" b="1" dirty="0" smtClean="0"/>
              <a:t>Key </a:t>
            </a:r>
            <a:r>
              <a:rPr lang="en-US" b="1" dirty="0"/>
              <a:t>Successes to Date:</a:t>
            </a:r>
            <a:endParaRPr lang="en-US" dirty="0"/>
          </a:p>
          <a:p>
            <a:pPr lvl="1"/>
            <a:r>
              <a:rPr lang="en-US" dirty="0"/>
              <a:t>Expanded enrollments in </a:t>
            </a:r>
            <a:r>
              <a:rPr lang="en-US" dirty="0" smtClean="0"/>
              <a:t>pathways ­</a:t>
            </a:r>
            <a:r>
              <a:rPr lang="en-US" dirty="0"/>
              <a:t>related courses to 10,000, representing a 25% increase over previous year</a:t>
            </a:r>
          </a:p>
          <a:p>
            <a:pPr lvl="1"/>
            <a:r>
              <a:rPr lang="en-US" dirty="0"/>
              <a:t>Identified 75 employers for </a:t>
            </a:r>
            <a:r>
              <a:rPr lang="en-US" dirty="0" smtClean="0"/>
              <a:t>engagement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Launched IT internships and secured commitments from major health providers for volunteer and on-site learning opportunities</a:t>
            </a:r>
            <a:endParaRPr lang="en-US" dirty="0"/>
          </a:p>
          <a:p>
            <a:r>
              <a:rPr lang="en-US" b="1" dirty="0" smtClean="0"/>
              <a:t>Key </a:t>
            </a:r>
            <a:r>
              <a:rPr lang="en-US" b="1" dirty="0"/>
              <a:t>Activities for Upcoming School Years:</a:t>
            </a:r>
          </a:p>
          <a:p>
            <a:pPr lvl="1"/>
            <a:r>
              <a:rPr lang="en-US" dirty="0"/>
              <a:t>Create sequencing for on­boarding employers who provide </a:t>
            </a:r>
            <a:r>
              <a:rPr lang="en-US" dirty="0" smtClean="0"/>
              <a:t>work-based </a:t>
            </a:r>
            <a:r>
              <a:rPr lang="en-US" dirty="0"/>
              <a:t>learning activities</a:t>
            </a:r>
          </a:p>
          <a:p>
            <a:pPr lvl="1"/>
            <a:r>
              <a:rPr lang="en-US" dirty="0"/>
              <a:t>Define key metrics </a:t>
            </a:r>
            <a:r>
              <a:rPr lang="en-US" dirty="0" smtClean="0"/>
              <a:t>and </a:t>
            </a:r>
            <a:r>
              <a:rPr lang="en-US" dirty="0"/>
              <a:t>“</a:t>
            </a:r>
            <a:r>
              <a:rPr lang="en-US" dirty="0" smtClean="0"/>
              <a:t>house” data </a:t>
            </a:r>
            <a:r>
              <a:rPr lang="en-US" dirty="0"/>
              <a:t>collection responsibilities</a:t>
            </a:r>
          </a:p>
          <a:p>
            <a:pPr lvl="1"/>
            <a:r>
              <a:rPr lang="en-US" dirty="0" smtClean="0"/>
              <a:t>Establish work-based learning coordinator in 4 school districts for HS</a:t>
            </a:r>
            <a:r>
              <a:rPr lang="en-US" dirty="0"/>
              <a:t>, IT, and </a:t>
            </a:r>
            <a:r>
              <a:rPr lang="en-US" dirty="0" smtClean="0"/>
              <a:t>MFG pathways</a:t>
            </a:r>
            <a:endParaRPr lang="en-US" dirty="0"/>
          </a:p>
          <a:p>
            <a:pPr lvl="1"/>
            <a:r>
              <a:rPr lang="en-US" dirty="0"/>
              <a:t>Expand Pathways orientation to middle school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8243"/>
            <a:ext cx="4800600" cy="412069"/>
          </a:xfrm>
          <a:prstGeom prst="rect">
            <a:avLst/>
          </a:prstGeom>
        </p:spPr>
      </p:pic>
      <p:pic>
        <p:nvPicPr>
          <p:cNvPr id="6" name="Picture 5" descr="60by25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7047"/>
            <a:ext cx="1371600" cy="129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842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East Side Aligned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62500" lnSpcReduction="20000"/>
          </a:bodyPr>
          <a:lstStyle/>
          <a:p>
            <a:pPr eaLnBrk="0" hangingPunct="0">
              <a:spcAft>
                <a:spcPts val="1200"/>
              </a:spcAft>
            </a:pPr>
            <a:r>
              <a:rPr lang="en-US" b="1" dirty="0"/>
              <a:t>Community/Region of Focus: </a:t>
            </a:r>
            <a:r>
              <a:rPr lang="en-US" dirty="0"/>
              <a:t>East St. Louis School District </a:t>
            </a:r>
            <a:r>
              <a:rPr lang="en-US" dirty="0" smtClean="0"/>
              <a:t>footprint</a:t>
            </a:r>
            <a:endParaRPr lang="en-US" dirty="0"/>
          </a:p>
          <a:p>
            <a:pPr eaLnBrk="0" hangingPunct="0">
              <a:spcAft>
                <a:spcPts val="1200"/>
              </a:spcAft>
            </a:pPr>
            <a:r>
              <a:rPr lang="en-US" b="1" dirty="0" smtClean="0"/>
              <a:t>Prioritized </a:t>
            </a:r>
            <a:r>
              <a:rPr lang="en-US" b="1" dirty="0"/>
              <a:t>STEM Industry Clusters: </a:t>
            </a:r>
            <a:r>
              <a:rPr lang="en-US" dirty="0"/>
              <a:t>Health Sciences, Information Technology, Energy, Transportation, and Finance</a:t>
            </a:r>
          </a:p>
          <a:p>
            <a:pPr eaLnBrk="0" hangingPunct="0"/>
            <a:r>
              <a:rPr lang="en-US" b="1" dirty="0" smtClean="0"/>
              <a:t>Key </a:t>
            </a:r>
            <a:r>
              <a:rPr lang="en-US" b="1" dirty="0"/>
              <a:t>Successes to Date</a:t>
            </a:r>
            <a:r>
              <a:rPr lang="en-US" b="1" dirty="0" smtClean="0"/>
              <a:t>:</a:t>
            </a:r>
            <a:endParaRPr lang="en-US" dirty="0"/>
          </a:p>
          <a:p>
            <a:pPr lvl="1" eaLnBrk="0" hangingPunct="0"/>
            <a:r>
              <a:rPr lang="en-US" dirty="0"/>
              <a:t>Conducted a Pathways to Prosperity Asset </a:t>
            </a:r>
            <a:r>
              <a:rPr lang="en-US" dirty="0" smtClean="0"/>
              <a:t>Mapping</a:t>
            </a:r>
          </a:p>
          <a:p>
            <a:pPr lvl="1" eaLnBrk="0" hangingPunct="0"/>
            <a:r>
              <a:rPr lang="en-US" dirty="0" smtClean="0"/>
              <a:t>Secured </a:t>
            </a:r>
            <a:r>
              <a:rPr lang="en-US" dirty="0"/>
              <a:t>funding and employer engagement for Career Cruising Inspire</a:t>
            </a:r>
          </a:p>
          <a:p>
            <a:pPr lvl="1" eaLnBrk="0" hangingPunct="0">
              <a:spcAft>
                <a:spcPts val="1200"/>
              </a:spcAft>
            </a:pPr>
            <a:r>
              <a:rPr lang="en-US" dirty="0"/>
              <a:t>All East St. Louis School District students (7</a:t>
            </a:r>
            <a:r>
              <a:rPr lang="en-US" dirty="0" smtClean="0"/>
              <a:t>­-12th </a:t>
            </a:r>
            <a:r>
              <a:rPr lang="en-US" dirty="0"/>
              <a:t>grade) developed their individual learning plan for college and career pathways</a:t>
            </a:r>
          </a:p>
          <a:p>
            <a:pPr eaLnBrk="0" hangingPunct="0"/>
            <a:r>
              <a:rPr lang="en-US" b="1" dirty="0"/>
              <a:t>Key Activities for Upcoming School Years:</a:t>
            </a:r>
          </a:p>
          <a:p>
            <a:pPr lvl="1" eaLnBrk="0" hangingPunct="0"/>
            <a:r>
              <a:rPr lang="en-US" dirty="0" smtClean="0"/>
              <a:t>Implement middle </a:t>
            </a:r>
            <a:r>
              <a:rPr lang="en-US" dirty="0"/>
              <a:t>school Possible Futures and Possible </a:t>
            </a:r>
            <a:r>
              <a:rPr lang="en-US" dirty="0" smtClean="0"/>
              <a:t>Selves  </a:t>
            </a:r>
            <a:r>
              <a:rPr lang="en-US" dirty="0"/>
              <a:t>career exploration pilot program</a:t>
            </a:r>
          </a:p>
          <a:p>
            <a:pPr lvl="1" eaLnBrk="0" hangingPunct="0"/>
            <a:r>
              <a:rPr lang="en-US" dirty="0" smtClean="0"/>
              <a:t>Expand dual credit with SWIC and </a:t>
            </a:r>
            <a:r>
              <a:rPr lang="en-US" dirty="0"/>
              <a:t>Kaskaskia College</a:t>
            </a:r>
          </a:p>
          <a:p>
            <a:pPr lvl="1" eaLnBrk="0" hangingPunct="0"/>
            <a:r>
              <a:rPr lang="en-US" dirty="0" smtClean="0"/>
              <a:t>Establish health </a:t>
            </a:r>
            <a:r>
              <a:rPr lang="en-US" dirty="0"/>
              <a:t>s</a:t>
            </a:r>
            <a:r>
              <a:rPr lang="en-US" dirty="0" smtClean="0"/>
              <a:t>cience </a:t>
            </a:r>
            <a:r>
              <a:rPr lang="en-US" dirty="0"/>
              <a:t>job shadowing program and paid internship experience for high school students with moderate to severe mental </a:t>
            </a:r>
            <a:r>
              <a:rPr lang="en-US" dirty="0" smtClean="0"/>
              <a:t>disabilities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98243"/>
            <a:ext cx="4800600" cy="412069"/>
          </a:xfrm>
          <a:prstGeom prst="rect">
            <a:avLst/>
          </a:prstGeom>
        </p:spPr>
      </p:pic>
      <p:pic>
        <p:nvPicPr>
          <p:cNvPr id="6" name="Picture 5" descr="60by25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3503"/>
            <a:ext cx="1295400" cy="1096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38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759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Bringing Communities Together </vt:lpstr>
      <vt:lpstr>Leadership Communities</vt:lpstr>
      <vt:lpstr>Aurora Regional  Pathways to Prosperity</vt:lpstr>
      <vt:lpstr>East Side Aligned</vt:lpstr>
      <vt:lpstr>Health Professions Education Consortium of Lake County</vt:lpstr>
      <vt:lpstr> Northwest Educational Council  for Student Success (NECSS)</vt:lpstr>
      <vt:lpstr>      Peoria Pathways to Prosperity</vt:lpstr>
    </vt:vector>
  </TitlesOfParts>
  <Company>ISAC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Nelson</dc:creator>
  <cp:lastModifiedBy>Sam Nelson</cp:lastModifiedBy>
  <cp:revision>32</cp:revision>
  <cp:lastPrinted>2015-07-14T15:48:50Z</cp:lastPrinted>
  <dcterms:created xsi:type="dcterms:W3CDTF">2015-07-03T18:45:26Z</dcterms:created>
  <dcterms:modified xsi:type="dcterms:W3CDTF">2015-07-16T01:19:55Z</dcterms:modified>
</cp:coreProperties>
</file>